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02" r:id="rId1"/>
    <p:sldMasterId id="2147484991" r:id="rId2"/>
    <p:sldMasterId id="2147485061" r:id="rId3"/>
    <p:sldMasterId id="2147485079" r:id="rId4"/>
    <p:sldMasterId id="2147485096" r:id="rId5"/>
  </p:sldMasterIdLst>
  <p:notesMasterIdLst>
    <p:notesMasterId r:id="rId18"/>
  </p:notesMasterIdLst>
  <p:handoutMasterIdLst>
    <p:handoutMasterId r:id="rId19"/>
  </p:handoutMasterIdLst>
  <p:sldIdLst>
    <p:sldId id="256" r:id="rId6"/>
    <p:sldId id="306" r:id="rId7"/>
    <p:sldId id="310" r:id="rId8"/>
    <p:sldId id="311" r:id="rId9"/>
    <p:sldId id="307" r:id="rId10"/>
    <p:sldId id="312" r:id="rId11"/>
    <p:sldId id="313" r:id="rId12"/>
    <p:sldId id="308" r:id="rId13"/>
    <p:sldId id="314" r:id="rId14"/>
    <p:sldId id="315" r:id="rId15"/>
    <p:sldId id="316" r:id="rId16"/>
    <p:sldId id="264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7DA1B0-DCBE-4EDF-B023-5BB557FD037D}">
          <p14:sldIdLst>
            <p14:sldId id="256"/>
          </p14:sldIdLst>
        </p14:section>
        <p14:section name="Раздел без заголовка" id="{132D5F7F-40D5-4DB4-B89A-B1855976D0DE}">
          <p14:sldIdLst>
            <p14:sldId id="306"/>
            <p14:sldId id="310"/>
            <p14:sldId id="311"/>
            <p14:sldId id="307"/>
            <p14:sldId id="312"/>
            <p14:sldId id="313"/>
            <p14:sldId id="308"/>
            <p14:sldId id="314"/>
            <p14:sldId id="315"/>
            <p14:sldId id="31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ция администрация" initials="аа" lastIdx="3" clrIdx="0">
    <p:extLst>
      <p:ext uri="{19B8F6BF-5375-455C-9EA6-DF929625EA0E}">
        <p15:presenceInfo xmlns:p15="http://schemas.microsoft.com/office/powerpoint/2012/main" userId="09bd7ecae207cf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2B000"/>
    <a:srgbClr val="9966FF"/>
    <a:srgbClr val="FFFF00"/>
    <a:srgbClr val="00FFFF"/>
    <a:srgbClr val="9933FF"/>
    <a:srgbClr val="008080"/>
    <a:srgbClr val="EAEAEA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t" anchorCtr="0" compatLnSpc="1">
            <a:prstTxWarp prst="textNoShape">
              <a:avLst/>
            </a:prstTxWarp>
          </a:bodyPr>
          <a:lstStyle>
            <a:lvl1pPr defTabSz="914084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t" anchorCtr="0" compatLnSpc="1">
            <a:prstTxWarp prst="textNoShape">
              <a:avLst/>
            </a:prstTxWarp>
          </a:bodyPr>
          <a:lstStyle>
            <a:lvl1pPr algn="r" defTabSz="914084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5F6A7CA-7266-47ED-9F03-2F43FF32FC27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b" anchorCtr="0" compatLnSpc="1">
            <a:prstTxWarp prst="textNoShape">
              <a:avLst/>
            </a:prstTxWarp>
          </a:bodyPr>
          <a:lstStyle>
            <a:lvl1pPr defTabSz="914084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7C07C2C2-115A-4CFE-A2EA-EF2A041C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24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t" anchorCtr="0" compatLnSpc="1">
            <a:prstTxWarp prst="textNoShape">
              <a:avLst/>
            </a:prstTxWarp>
          </a:bodyPr>
          <a:lstStyle>
            <a:lvl1pPr defTabSz="914084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t" anchorCtr="0" compatLnSpc="1">
            <a:prstTxWarp prst="textNoShape">
              <a:avLst/>
            </a:prstTxWarp>
          </a:bodyPr>
          <a:lstStyle>
            <a:lvl1pPr algn="r" defTabSz="914084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b" anchorCtr="0" compatLnSpc="1">
            <a:prstTxWarp prst="textNoShape">
              <a:avLst/>
            </a:prstTxWarp>
          </a:bodyPr>
          <a:lstStyle>
            <a:lvl1pPr defTabSz="914084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4" tIns="45826" rIns="91654" bIns="4582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016EB-BDCD-4D1C-9C0C-A7B32500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8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918A-7D25-4C6A-81D0-188DAB387B66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663E-270E-42C7-81E5-C9D8482C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0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91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2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2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6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918A-7D25-4C6A-81D0-188DAB387B66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663E-270E-42C7-81E5-C9D8482C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6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8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B933F-DC8F-45E1-BB32-7FC0A2D47B87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1E1-13FD-4EA9-9EE1-8A061BCE1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3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6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4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EB72C-A021-468A-BFAF-F1A78D6D4C35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D739-88BA-47CE-A4C5-09039DA2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5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671EB-FE1F-4670-B7C9-1BBE0D9A039C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DF29-B84F-4361-A0AE-B5FC4116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54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06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41A0-5125-4A8A-B1D1-B15ABC8758D3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DD18-1271-44C5-B866-554E8B358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2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98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59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918A-7D25-4C6A-81D0-188DAB387B66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663E-270E-42C7-81E5-C9D8482C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03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B933F-DC8F-45E1-BB32-7FC0A2D47B87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1E1-13FD-4EA9-9EE1-8A061BCE1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07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B933F-DC8F-45E1-BB32-7FC0A2D47B87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1E1-13FD-4EA9-9EE1-8A061BCE1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58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09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3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EB72C-A021-468A-BFAF-F1A78D6D4C35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D739-88BA-47CE-A4C5-09039DA2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84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671EB-FE1F-4670-B7C9-1BBE0D9A039C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DF29-B84F-4361-A0AE-B5FC4116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96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68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41A0-5125-4A8A-B1D1-B15ABC8758D3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DD18-1271-44C5-B866-554E8B358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32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2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2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79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5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07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92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5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918A-7D25-4C6A-81D0-188DAB387B66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663E-270E-42C7-81E5-C9D8482C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49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96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B933F-DC8F-45E1-BB32-7FC0A2D47B87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1E1-13FD-4EA9-9EE1-8A061BCE1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28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00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4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1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EB72C-A021-468A-BFAF-F1A78D6D4C35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D739-88BA-47CE-A4C5-09039DA2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29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671EB-FE1F-4670-B7C9-1BBE0D9A039C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DF29-B84F-4361-A0AE-B5FC4116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00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91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41A0-5125-4A8A-B1D1-B15ABC8758D3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DD18-1271-44C5-B866-554E8B358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29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39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567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0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793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83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5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EB72C-A021-468A-BFAF-F1A78D6D4C35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D739-88BA-47CE-A4C5-09039DA2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12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76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918A-7D25-4C6A-81D0-188DAB387B66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663E-270E-42C7-81E5-C9D8482C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86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42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B933F-DC8F-45E1-BB32-7FC0A2D47B87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1E1-13FD-4EA9-9EE1-8A061BCE1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6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83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37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EB72C-A021-468A-BFAF-F1A78D6D4C35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D739-88BA-47CE-A4C5-09039DA2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77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671EB-FE1F-4670-B7C9-1BBE0D9A039C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DF29-B84F-4361-A0AE-B5FC4116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37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78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41A0-5125-4A8A-B1D1-B15ABC8758D3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DD18-1271-44C5-B866-554E8B358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671EB-FE1F-4670-B7C9-1BBE0D9A039C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DF29-B84F-4361-A0AE-B5FC4116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50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90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8922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71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4426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6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6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41A0-5125-4A8A-B1D1-B15ABC8758D3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CDD18-1271-44C5-B866-554E8B358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  <p:sldLayoutId id="2147484915" r:id="rId13"/>
    <p:sldLayoutId id="2147484916" r:id="rId14"/>
    <p:sldLayoutId id="2147484917" r:id="rId15"/>
    <p:sldLayoutId id="2147484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49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  <p:sldLayoutId id="2147485073" r:id="rId12"/>
    <p:sldLayoutId id="2147485074" r:id="rId13"/>
    <p:sldLayoutId id="2147485075" r:id="rId14"/>
    <p:sldLayoutId id="2147485076" r:id="rId15"/>
    <p:sldLayoutId id="2147485077" r:id="rId16"/>
    <p:sldLayoutId id="21474850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  <p:sldLayoutId id="2147485091" r:id="rId12"/>
    <p:sldLayoutId id="2147485092" r:id="rId13"/>
    <p:sldLayoutId id="2147485093" r:id="rId14"/>
    <p:sldLayoutId id="2147485094" r:id="rId15"/>
    <p:sldLayoutId id="21474850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3F545A-A8D6-4D14-9DF2-9BFBACF7972B}" type="datetime1">
              <a:rPr lang="ru-RU" smtClean="0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1EB6AC-50BF-4FD4-ACCC-FE9B9B06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72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  <p:sldLayoutId id="2147485108" r:id="rId12"/>
    <p:sldLayoutId id="2147485109" r:id="rId13"/>
    <p:sldLayoutId id="2147485110" r:id="rId14"/>
    <p:sldLayoutId id="2147485111" r:id="rId15"/>
    <p:sldLayoutId id="21474851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odskievesti.ru/2019/09/18/meriya-pervouralska-sobiraet-zayavki-na-blagoustrojstvo-dvor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lung.ru/?p=2682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317" y="1066801"/>
            <a:ext cx="7924800" cy="4678934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МУНИЦИПАЛЬНЫЕ ПРОГРАММЫ</a:t>
            </a:r>
            <a:b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</a:b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 решению о бюджете </a:t>
            </a:r>
            <a:b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сельского поселения </a:t>
            </a:r>
            <a:r>
              <a:rPr lang="ru-RU" sz="280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Ульт-Ягун</a:t>
            </a: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b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на 2021 год </a:t>
            </a:r>
            <a:b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и на плановый период</a:t>
            </a:r>
            <a:b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2022 и 2023 годов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90601" y="2057400"/>
            <a:ext cx="7162800" cy="4419599"/>
          </a:xfrm>
          <a:noFill/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1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1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1 Герб цвет [Converted]">
            <a:extLst>
              <a:ext uri="{FF2B5EF4-FFF2-40B4-BE49-F238E27FC236}">
                <a16:creationId xmlns:a16="http://schemas.microsoft.com/office/drawing/2014/main" id="{E509FCCC-1606-450C-94A4-B363312C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8" r="1146"/>
          <a:stretch>
            <a:fillRect/>
          </a:stretch>
        </p:blipFill>
        <p:spPr bwMode="auto">
          <a:xfrm>
            <a:off x="41542" y="45282"/>
            <a:ext cx="1939658" cy="17073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63000"/>
                <a:lumOff val="3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7">
            <a:extLst>
              <a:ext uri="{FF2B5EF4-FFF2-40B4-BE49-F238E27FC236}">
                <a16:creationId xmlns:a16="http://schemas.microsoft.com/office/drawing/2014/main" id="{488A1E61-3013-4E4E-8FF2-6060BE80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24212"/>
              </p:ext>
            </p:extLst>
          </p:nvPr>
        </p:nvGraphicFramePr>
        <p:xfrm>
          <a:off x="76199" y="228600"/>
          <a:ext cx="8599489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9489">
                  <a:extLst>
                    <a:ext uri="{9D8B030D-6E8A-4147-A177-3AD203B41FA5}">
                      <a16:colId xmlns:a16="http://schemas.microsoft.com/office/drawing/2014/main" val="401954844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Перечень муниципальных мероприятий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и объёмы их финансирования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0403"/>
                  </a:ext>
                </a:extLst>
              </a:tr>
            </a:tbl>
          </a:graphicData>
        </a:graphic>
      </p:graphicFrame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7B1F2DF-C036-43BE-A226-C0D0A3F7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87941"/>
              </p:ext>
            </p:extLst>
          </p:nvPr>
        </p:nvGraphicFramePr>
        <p:xfrm>
          <a:off x="304800" y="1752600"/>
          <a:ext cx="8305800" cy="32037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79519974"/>
                    </a:ext>
                  </a:extLst>
                </a:gridCol>
                <a:gridCol w="700830">
                  <a:extLst>
                    <a:ext uri="{9D8B030D-6E8A-4147-A177-3AD203B41FA5}">
                      <a16:colId xmlns:a16="http://schemas.microsoft.com/office/drawing/2014/main" val="484512760"/>
                    </a:ext>
                  </a:extLst>
                </a:gridCol>
                <a:gridCol w="1095080">
                  <a:extLst>
                    <a:ext uri="{9D8B030D-6E8A-4147-A177-3AD203B41FA5}">
                      <a16:colId xmlns:a16="http://schemas.microsoft.com/office/drawing/2014/main" val="1163200948"/>
                    </a:ext>
                  </a:extLst>
                </a:gridCol>
                <a:gridCol w="1022076">
                  <a:extLst>
                    <a:ext uri="{9D8B030D-6E8A-4147-A177-3AD203B41FA5}">
                      <a16:colId xmlns:a16="http://schemas.microsoft.com/office/drawing/2014/main" val="550239867"/>
                    </a:ext>
                  </a:extLst>
                </a:gridCol>
                <a:gridCol w="1022076">
                  <a:extLst>
                    <a:ext uri="{9D8B030D-6E8A-4147-A177-3AD203B41FA5}">
                      <a16:colId xmlns:a16="http://schemas.microsoft.com/office/drawing/2014/main" val="3755317506"/>
                    </a:ext>
                  </a:extLst>
                </a:gridCol>
                <a:gridCol w="2027338">
                  <a:extLst>
                    <a:ext uri="{9D8B030D-6E8A-4147-A177-3AD203B41FA5}">
                      <a16:colId xmlns:a16="http://schemas.microsoft.com/office/drawing/2014/main" val="1894128385"/>
                    </a:ext>
                  </a:extLst>
                </a:gridCol>
              </a:tblGrid>
              <a:tr h="5214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Финансовые затраты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/>
                        <a:t>Источники финансирования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43558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том числе по годам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93381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73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Monotype Corsiva" panose="03010101010201010101" pitchFamily="66" charset="0"/>
                        </a:rPr>
                        <a:t>Приобретение наглядной агитации по соблюдению пожарной безопасности</a:t>
                      </a:r>
                      <a:endParaRPr lang="ru-RU" sz="18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9,0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Бюджет сельского поселения </a:t>
                      </a:r>
                      <a:r>
                        <a:rPr lang="ru-RU" sz="1400" dirty="0" err="1"/>
                        <a:t>Ульт-Ягун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1481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otype Corsiva" panose="03010101010201010101" pitchFamily="66" charset="0"/>
                        </a:rPr>
                        <a:t>Замена, зарядка, проверка огнетушителей</a:t>
                      </a:r>
                      <a:endParaRPr lang="ru-RU" sz="18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37,8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Бюджет сельского поселения </a:t>
                      </a:r>
                      <a:r>
                        <a:rPr kumimoji="0" lang="ru-RU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Ульт-Ягун</a:t>
                      </a:r>
                      <a:endParaRPr kumimoji="0" lang="ru-RU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51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Итого:</a:t>
                      </a:r>
                      <a:endParaRPr lang="ru-RU" sz="18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46,8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7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90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63000"/>
                <a:lumOff val="3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7">
            <a:extLst>
              <a:ext uri="{FF2B5EF4-FFF2-40B4-BE49-F238E27FC236}">
                <a16:creationId xmlns:a16="http://schemas.microsoft.com/office/drawing/2014/main" id="{488A1E61-3013-4E4E-8FF2-6060BE80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36777"/>
              </p:ext>
            </p:extLst>
          </p:nvPr>
        </p:nvGraphicFramePr>
        <p:xfrm>
          <a:off x="76199" y="228600"/>
          <a:ext cx="859948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9489">
                  <a:extLst>
                    <a:ext uri="{9D8B030D-6E8A-4147-A177-3AD203B41FA5}">
                      <a16:colId xmlns:a16="http://schemas.microsoft.com/office/drawing/2014/main" val="401954844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Целевые показатели реализации муниципальной программы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040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1B997A-8365-46D7-A829-747961637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3119"/>
              </p:ext>
            </p:extLst>
          </p:nvPr>
        </p:nvGraphicFramePr>
        <p:xfrm>
          <a:off x="990600" y="1501140"/>
          <a:ext cx="7391400" cy="33756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89920">
                  <a:extLst>
                    <a:ext uri="{9D8B030D-6E8A-4147-A177-3AD203B41FA5}">
                      <a16:colId xmlns:a16="http://schemas.microsoft.com/office/drawing/2014/main" val="3262417319"/>
                    </a:ext>
                  </a:extLst>
                </a:gridCol>
                <a:gridCol w="2939080">
                  <a:extLst>
                    <a:ext uri="{9D8B030D-6E8A-4147-A177-3AD203B41FA5}">
                      <a16:colId xmlns:a16="http://schemas.microsoft.com/office/drawing/2014/main" val="4546916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40066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1140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093070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77709059"/>
                    </a:ext>
                  </a:extLst>
                </a:gridCol>
              </a:tblGrid>
              <a:tr h="5090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целевых показателей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Базовый показатель на начало реализации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49769" marR="497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extLst>
                  <a:ext uri="{0D108BD9-81ED-4DB2-BD59-A6C34878D82A}">
                    <a16:rowId xmlns:a16="http://schemas.microsoft.com/office/drawing/2014/main" val="3301510766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ru-RU" sz="1050" dirty="0">
                          <a:effectLst/>
                        </a:rPr>
                        <a:t>2021</a:t>
                      </a:r>
                      <a:endParaRPr lang="ru-RU" sz="1050" dirty="0"/>
                    </a:p>
                  </a:txBody>
                  <a:tcPr marL="49769" marR="4976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ru-RU" sz="1050" dirty="0">
                          <a:effectLst/>
                        </a:rPr>
                        <a:t>2022</a:t>
                      </a:r>
                      <a:endParaRPr lang="ru-RU" sz="1050" dirty="0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ru-RU" sz="1050" dirty="0">
                          <a:effectLst/>
                        </a:rPr>
                        <a:t>2023</a:t>
                      </a:r>
                      <a:endParaRPr lang="ru-RU" sz="1050" dirty="0"/>
                    </a:p>
                  </a:txBody>
                  <a:tcPr marL="49769" marR="49769" marT="0" marB="0"/>
                </a:tc>
                <a:extLst>
                  <a:ext uri="{0D108BD9-81ED-4DB2-BD59-A6C34878D82A}">
                    <a16:rowId xmlns:a16="http://schemas.microsoft.com/office/drawing/2014/main" val="1434729614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</a:rPr>
                        <a:t>6</a:t>
                      </a:r>
                      <a:endParaRPr lang="ru-RU"/>
                    </a:p>
                  </a:txBody>
                  <a:tcPr marL="49769" marR="4976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</a:rPr>
                        <a:t>7</a:t>
                      </a:r>
                      <a:endParaRPr lang="ru-RU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dirty="0"/>
                    </a:p>
                  </a:txBody>
                  <a:tcPr marL="49769" marR="49769" marT="0" marB="0"/>
                </a:tc>
                <a:extLst>
                  <a:ext uri="{0D108BD9-81ED-4DB2-BD59-A6C34878D82A}">
                    <a16:rowId xmlns:a16="http://schemas.microsoft.com/office/drawing/2014/main" val="1298779439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охваченного противопожарной пропагандой из числа взрослого населения постоянно проживающего на территории муниципального образования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13%</a:t>
                      </a:r>
                      <a:endParaRPr lang="ru-RU" sz="1400" dirty="0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13%</a:t>
                      </a:r>
                      <a:endParaRPr lang="ru-RU" sz="1400" dirty="0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13%</a:t>
                      </a:r>
                      <a:endParaRPr lang="ru-RU" sz="1400" dirty="0"/>
                    </a:p>
                  </a:txBody>
                  <a:tcPr marL="49769" marR="49769" marT="0" marB="0"/>
                </a:tc>
                <a:extLst>
                  <a:ext uri="{0D108BD9-81ED-4DB2-BD59-A6C34878D82A}">
                    <a16:rowId xmlns:a16="http://schemas.microsoft.com/office/drawing/2014/main" val="384207858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обеспечения мест общего пользования первичными средствами пожаротушения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/>
                    </a:p>
                  </a:txBody>
                  <a:tcPr marL="49769" marR="49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100%</a:t>
                      </a:r>
                    </a:p>
                  </a:txBody>
                  <a:tcPr marL="49769" marR="49769" marT="0" marB="0"/>
                </a:tc>
                <a:extLst>
                  <a:ext uri="{0D108BD9-81ED-4DB2-BD59-A6C34878D82A}">
                    <a16:rowId xmlns:a16="http://schemas.microsoft.com/office/drawing/2014/main" val="130261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4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2362200"/>
            <a:ext cx="7772400" cy="1920875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4337304"/>
            <a:ext cx="4038600" cy="19208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администрацией сельского поселения </a:t>
            </a:r>
            <a:r>
              <a:rPr lang="ru-RU" sz="1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Ульт-Ягун</a:t>
            </a:r>
            <a:r>
              <a:rPr lang="ru-RU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вопросами и предложениями обращаться по тел.: (3462) 55-03-08, (3462) 55-03-14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6A7420-33AA-4404-8D10-3C9A95C5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" y="139700"/>
            <a:ext cx="9144000" cy="850900"/>
          </a:xfrm>
          <a:prstGeom prst="roundRect">
            <a:avLst>
              <a:gd name="adj" fmla="val 21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732" tIns="46367" rIns="92732" bIns="46367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 </a:t>
            </a:r>
            <a:r>
              <a:rPr lang="ru-RU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Ульт-Ягун</a:t>
            </a:r>
            <a:endParaRPr lang="ru-RU" sz="20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                                       				</a:t>
            </a:r>
            <a:b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  </a:t>
            </a:r>
            <a:endParaRPr lang="ru-RU" sz="11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F2E5A-FAE3-402C-877A-6DCF75F9E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1098242"/>
            <a:ext cx="2438400" cy="204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72C3CDB-142E-4D3D-959C-E801B4BF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44730"/>
              </p:ext>
            </p:extLst>
          </p:nvPr>
        </p:nvGraphicFramePr>
        <p:xfrm>
          <a:off x="1066800" y="3657600"/>
          <a:ext cx="69342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1132004760"/>
                    </a:ext>
                  </a:extLst>
                </a:gridCol>
              </a:tblGrid>
              <a:tr h="1600199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Муниципальная программа сельского поселения </a:t>
                      </a:r>
                      <a:r>
                        <a:rPr lang="ru-RU" sz="2800" b="1" dirty="0" err="1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 «Благоустройство территории сельского поселения </a:t>
                      </a:r>
                      <a:r>
                        <a:rPr lang="ru-RU" sz="2800" b="1" dirty="0" err="1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 на 2018-2022 год (формирование комфортной городской среды)» (</a:t>
                      </a:r>
                      <a:r>
                        <a:rPr lang="ru-RU" sz="2800" b="1" dirty="0" err="1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тыс.рублей</a:t>
                      </a:r>
                      <a:r>
                        <a:rPr lang="ru-RU" sz="2800" b="1" dirty="0">
                          <a:solidFill>
                            <a:srgbClr val="009999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51804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4D789854-0B99-46EE-9FED-A1BD7447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98242"/>
            <a:ext cx="2286000" cy="204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B5B5FC-6D54-4BC8-BC64-DF30D717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62" y="1120436"/>
            <a:ext cx="2286000" cy="194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F6F814C-BBD9-410F-9947-727A540CB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16422"/>
              </p:ext>
            </p:extLst>
          </p:nvPr>
        </p:nvGraphicFramePr>
        <p:xfrm>
          <a:off x="381000" y="457200"/>
          <a:ext cx="7239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427704108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2983369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Цель муниципальной 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благоустроенности территории сельского поселения, создание комфортных условий для отдыха и повседневной жизни жителей сельского поселения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Ульт-Ягун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6874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Задачи муниципальной программы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Повышение уровня благоустройства дворовых территорий сельского поселения;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Увеличение количества общественных территорий (парков, скверов, многофункциональных площадок (в том числе, спортивных, детских), зон отдыха).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441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муниципальной программы  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Протяженность отремонтированных придомовых (внутридомовых) проездов от общей протяженности проездов;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Количество общественных территорий (парков, скверов, многофункциональных площадок (в том числе, спортивных, детских), зон отдыха).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5411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Муниципальной программы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2018-2022 годы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2055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Ожидаемые результаты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Муниципальной программы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Увеличение доли благоустроенных дворовых территорий в сельском поселении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Ульт-Ягун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Увеличение количества общественных территорий (парков, скверов, многофункциональных площадок (в том числе, спортивных, детских), зон отдыха).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3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4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6062282-DAA7-4419-ADC1-731B583AC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67583"/>
              </p:ext>
            </p:extLst>
          </p:nvPr>
        </p:nvGraphicFramePr>
        <p:xfrm>
          <a:off x="76200" y="228600"/>
          <a:ext cx="7239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401954844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Перечень муниципальных мероприятий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и объёмы их финансирования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0403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AA61E5A9-91D6-416F-83D0-2C009B430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23947"/>
              </p:ext>
            </p:extLst>
          </p:nvPr>
        </p:nvGraphicFramePr>
        <p:xfrm>
          <a:off x="304800" y="1752600"/>
          <a:ext cx="7315200" cy="36665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60015">
                  <a:extLst>
                    <a:ext uri="{9D8B030D-6E8A-4147-A177-3AD203B41FA5}">
                      <a16:colId xmlns:a16="http://schemas.microsoft.com/office/drawing/2014/main" val="779519974"/>
                    </a:ext>
                  </a:extLst>
                </a:gridCol>
                <a:gridCol w="1022673">
                  <a:extLst>
                    <a:ext uri="{9D8B030D-6E8A-4147-A177-3AD203B41FA5}">
                      <a16:colId xmlns:a16="http://schemas.microsoft.com/office/drawing/2014/main" val="484512760"/>
                    </a:ext>
                  </a:extLst>
                </a:gridCol>
                <a:gridCol w="1180007">
                  <a:extLst>
                    <a:ext uri="{9D8B030D-6E8A-4147-A177-3AD203B41FA5}">
                      <a16:colId xmlns:a16="http://schemas.microsoft.com/office/drawing/2014/main" val="1163200948"/>
                    </a:ext>
                  </a:extLst>
                </a:gridCol>
                <a:gridCol w="1101341">
                  <a:extLst>
                    <a:ext uri="{9D8B030D-6E8A-4147-A177-3AD203B41FA5}">
                      <a16:colId xmlns:a16="http://schemas.microsoft.com/office/drawing/2014/main" val="3755317506"/>
                    </a:ext>
                  </a:extLst>
                </a:gridCol>
                <a:gridCol w="1651164">
                  <a:extLst>
                    <a:ext uri="{9D8B030D-6E8A-4147-A177-3AD203B41FA5}">
                      <a16:colId xmlns:a16="http://schemas.microsoft.com/office/drawing/2014/main" val="1894128385"/>
                    </a:ext>
                  </a:extLst>
                </a:gridCol>
              </a:tblGrid>
              <a:tr h="5214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43558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годам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93381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73227"/>
                  </a:ext>
                </a:extLst>
              </a:tr>
              <a:tr h="486377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Многофункциональная площадка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на ул. Школьной</a:t>
                      </a:r>
                    </a:p>
                    <a:p>
                      <a:endParaRPr lang="ru-RU" sz="18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19 053,4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5 081,7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14819"/>
                  </a:ext>
                </a:extLst>
              </a:tr>
              <a:tr h="401847">
                <a:tc vMerge="1">
                  <a:txBody>
                    <a:bodyPr/>
                    <a:lstStyle/>
                    <a:p>
                      <a:endParaRPr lang="ru-RU" sz="16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7 948,4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23629"/>
                  </a:ext>
                </a:extLst>
              </a:tr>
              <a:tr h="686650">
                <a:tc vMerge="1">
                  <a:txBody>
                    <a:bodyPr/>
                    <a:lstStyle/>
                    <a:p>
                      <a:endParaRPr lang="ru-RU" sz="1600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Сургутского района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4319"/>
                  </a:ext>
                </a:extLst>
              </a:tr>
              <a:tr h="82970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Кедропарк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по ул. Зеленая</a:t>
                      </a:r>
                    </a:p>
                    <a:p>
                      <a:endParaRPr lang="ru-RU" sz="1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Сургутского района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91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6A7420-33AA-4404-8D10-3C9A95C5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" y="139700"/>
            <a:ext cx="9144000" cy="850900"/>
          </a:xfrm>
          <a:prstGeom prst="roundRect">
            <a:avLst>
              <a:gd name="adj" fmla="val 21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732" tIns="46367" rIns="92732" bIns="46367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 </a:t>
            </a:r>
            <a:r>
              <a:rPr lang="ru-RU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Ульт-Ягун</a:t>
            </a:r>
            <a:endParaRPr lang="ru-RU" sz="20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                                       				</a:t>
            </a:r>
            <a:b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  </a:t>
            </a:r>
            <a:endParaRPr lang="ru-RU" sz="11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72C3CDB-142E-4D3D-959C-E801B4BF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54686"/>
              </p:ext>
            </p:extLst>
          </p:nvPr>
        </p:nvGraphicFramePr>
        <p:xfrm>
          <a:off x="685800" y="3886200"/>
          <a:ext cx="7620000" cy="2409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1132004760"/>
                    </a:ext>
                  </a:extLst>
                </a:gridCol>
              </a:tblGrid>
              <a:tr h="2409066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Муниципальная программа сельского поселения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«Профилактика правонарушений в сфере охраны общественного порядка на территории сельского поселения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на 2017-2023 годы»  (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тыс.рублей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5180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BD99B8-3BCC-4846-9DA4-A59A4453B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1237914"/>
            <a:ext cx="2209799" cy="189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BAA121-2068-405B-B9CA-E3124FBA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89890"/>
            <a:ext cx="2209799" cy="194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8343E2-BB4A-4B2D-84EA-4673B9F5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16" y="1237914"/>
            <a:ext cx="2286001" cy="1880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F6F814C-BBD9-410F-9947-727A540CB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15566"/>
              </p:ext>
            </p:extLst>
          </p:nvPr>
        </p:nvGraphicFramePr>
        <p:xfrm>
          <a:off x="381000" y="304800"/>
          <a:ext cx="82296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277041084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2983369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Цель муниципальной программы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Повышение эффективности системы социальной профилактики правонарушений и преступлений, способствующей укреплению общественной безопасности на территории сельского поселения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Ульт-Ягун</a:t>
                      </a:r>
                      <a:endParaRPr lang="ru-RU" sz="11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68745"/>
                  </a:ext>
                </a:extLst>
              </a:tr>
              <a:tr h="939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Задачи муниципальной программы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1.Создание и совершенствование условий для обеспечения общественного порядка, в том числе с участием граждан.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2. Совершенствование  механизмов эффективного взаимодействия субъектов  профилактики правонарушений с лицами, участвующими в профилактике правонарушений,  по вопросам профилактики правонарушений.</a:t>
                      </a:r>
                      <a:endParaRPr lang="ru-RU" sz="11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4411"/>
                  </a:ext>
                </a:extLst>
              </a:tr>
              <a:tr h="550947">
                <a:tc>
                  <a:txBody>
                    <a:bodyPr/>
                    <a:lstStyle/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Подпрограммы</a:t>
                      </a:r>
                    </a:p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муниципальной программы   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1.Создание условий для деятельности народных дружин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2. Обеспечение функционирования и развития систем  видеонаблюдения в сфере общественного порядка</a:t>
                      </a:r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4644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муниципальной программы    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 Доля уличных преступлений в числе зарегистрированных общеуголовных преступлений, %.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2. Снижение уровня преступности,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Кп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(преступлений/100 000 чел.).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3. Количество преступлений, выявленных с участием народных дружинников.</a:t>
                      </a:r>
                      <a:endParaRPr lang="ru-RU" sz="11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54110"/>
                  </a:ext>
                </a:extLst>
              </a:tr>
              <a:tr h="447726">
                <a:tc>
                  <a:txBody>
                    <a:bodyPr/>
                    <a:lstStyle/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Муниципальной программы</a:t>
                      </a:r>
                      <a:endParaRPr lang="ru-RU" sz="1100" b="1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Book Antiqua" panose="02040602050305030304" pitchFamily="18" charset="0"/>
                        </a:rPr>
                        <a:t>2017-2023 годы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2055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Ожидаемые результаты </a:t>
                      </a:r>
                    </a:p>
                    <a:p>
                      <a:r>
                        <a:rPr lang="ru-RU" sz="1100" b="1" i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Муниципальной программы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укрепление межведомственного сотрудничества правоохранительных органов и других субъектов системы профилактики правонарушений и преступности;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снижение уровня преступности на улицах и в общественных местах;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контроль за соблюдением надлежащего порядка на территории сельского поселения в местах отдыха населения.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Достижение показателя доли уличных преступлений в числе зарегистрированных общеуголовных преступлений, к концу 2018 года не более 41% 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Снижение уровня преступности до показателя не выше 351,15 рассчитываемого как отношение количества совершенных преступлений (зарегистрированных) к абсолютной численность населения на 100 000 человек.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Достижение показателя по количеству преступлений, выявленных с участием народных дружинников до уровня не менее 9 выявленных преступлений к 2023 году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3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id="{1109C830-01E3-4F8D-B3DD-1242C341D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0910"/>
              </p:ext>
            </p:extLst>
          </p:nvPr>
        </p:nvGraphicFramePr>
        <p:xfrm>
          <a:off x="76200" y="228600"/>
          <a:ext cx="8382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401954844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Перечень муниципальных мероприятий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otype Corsiva" panose="03010101010201010101" pitchFamily="66" charset="0"/>
                        </a:rPr>
                        <a:t>и объёмы их финансирования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0403"/>
                  </a:ext>
                </a:extLst>
              </a:tr>
            </a:tbl>
          </a:graphicData>
        </a:graphic>
      </p:graphicFrame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75FF91BE-9ED0-472E-A5A3-E3A0B50BF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26091"/>
              </p:ext>
            </p:extLst>
          </p:nvPr>
        </p:nvGraphicFramePr>
        <p:xfrm>
          <a:off x="304800" y="1752600"/>
          <a:ext cx="7848600" cy="25013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69602">
                  <a:extLst>
                    <a:ext uri="{9D8B030D-6E8A-4147-A177-3AD203B41FA5}">
                      <a16:colId xmlns:a16="http://schemas.microsoft.com/office/drawing/2014/main" val="779519974"/>
                    </a:ext>
                  </a:extLst>
                </a:gridCol>
                <a:gridCol w="896827">
                  <a:extLst>
                    <a:ext uri="{9D8B030D-6E8A-4147-A177-3AD203B41FA5}">
                      <a16:colId xmlns:a16="http://schemas.microsoft.com/office/drawing/2014/main" val="484512760"/>
                    </a:ext>
                  </a:extLst>
                </a:gridCol>
                <a:gridCol w="1034800">
                  <a:extLst>
                    <a:ext uri="{9D8B030D-6E8A-4147-A177-3AD203B41FA5}">
                      <a16:colId xmlns:a16="http://schemas.microsoft.com/office/drawing/2014/main" val="1163200948"/>
                    </a:ext>
                  </a:extLst>
                </a:gridCol>
                <a:gridCol w="965815">
                  <a:extLst>
                    <a:ext uri="{9D8B030D-6E8A-4147-A177-3AD203B41FA5}">
                      <a16:colId xmlns:a16="http://schemas.microsoft.com/office/drawing/2014/main" val="550239867"/>
                    </a:ext>
                  </a:extLst>
                </a:gridCol>
                <a:gridCol w="965815">
                  <a:extLst>
                    <a:ext uri="{9D8B030D-6E8A-4147-A177-3AD203B41FA5}">
                      <a16:colId xmlns:a16="http://schemas.microsoft.com/office/drawing/2014/main" val="3755317506"/>
                    </a:ext>
                  </a:extLst>
                </a:gridCol>
                <a:gridCol w="1915741">
                  <a:extLst>
                    <a:ext uri="{9D8B030D-6E8A-4147-A177-3AD203B41FA5}">
                      <a16:colId xmlns:a16="http://schemas.microsoft.com/office/drawing/2014/main" val="1894128385"/>
                    </a:ext>
                  </a:extLst>
                </a:gridCol>
              </a:tblGrid>
              <a:tr h="5214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43558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годам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93381"/>
                  </a:ext>
                </a:extLst>
              </a:tr>
              <a:tr h="286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73227"/>
                  </a:ext>
                </a:extLst>
              </a:tr>
              <a:tr h="4863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Создание условий для деятельности народных дружин</a:t>
                      </a:r>
                      <a:endParaRPr lang="ru-RU" sz="18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148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Сургутского района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64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Monotype Corsiva" panose="03010101010201010101" pitchFamily="66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7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72C3CDB-142E-4D3D-959C-E801B4BF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24036"/>
              </p:ext>
            </p:extLst>
          </p:nvPr>
        </p:nvGraphicFramePr>
        <p:xfrm>
          <a:off x="381000" y="4228486"/>
          <a:ext cx="7467600" cy="1867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1132004760"/>
                    </a:ext>
                  </a:extLst>
                </a:gridCol>
              </a:tblGrid>
              <a:tr h="18675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Муниципальная программа сельского поселения </a:t>
                      </a: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 «Укрепление пожарной безопасности на территории сельского поселения </a:t>
                      </a: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Ульт-Ягун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 на 2019-2023 годы» (</a:t>
                      </a: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тыс.рублей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51804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8B3ECC99-758C-4BFC-A1E6-282BB2EF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6726"/>
            <a:ext cx="2209799" cy="206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35649A4-6001-4E1B-BF2D-61053437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783"/>
            <a:ext cx="2209800" cy="206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FFA55B1-D1BD-461E-9F81-6B6DE1A6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9700"/>
            <a:ext cx="8763000" cy="850900"/>
          </a:xfrm>
          <a:prstGeom prst="roundRect">
            <a:avLst>
              <a:gd name="adj" fmla="val 21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732" tIns="46367" rIns="92732" bIns="46367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 </a:t>
            </a:r>
            <a:r>
              <a:rPr lang="ru-RU" sz="20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Ульт-Ягун</a:t>
            </a:r>
            <a:endParaRPr 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                                       				</a:t>
            </a:r>
            <a:b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  </a:t>
            </a:r>
            <a:endParaRPr lang="ru-RU" sz="11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80A262-8E1F-4C70-B2EC-4D6FD8C4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075897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65B20DE4-9FE1-49EF-AAF2-AE7F33DF7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46388"/>
              </p:ext>
            </p:extLst>
          </p:nvPr>
        </p:nvGraphicFramePr>
        <p:xfrm>
          <a:off x="304800" y="838200"/>
          <a:ext cx="8382000" cy="50291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83556">
                  <a:extLst>
                    <a:ext uri="{9D8B030D-6E8A-4147-A177-3AD203B41FA5}">
                      <a16:colId xmlns:a16="http://schemas.microsoft.com/office/drawing/2014/main" val="4277041084"/>
                    </a:ext>
                  </a:extLst>
                </a:gridCol>
                <a:gridCol w="5898444">
                  <a:extLst>
                    <a:ext uri="{9D8B030D-6E8A-4147-A177-3AD203B41FA5}">
                      <a16:colId xmlns:a16="http://schemas.microsoft.com/office/drawing/2014/main" val="129833696"/>
                    </a:ext>
                  </a:extLst>
                </a:gridCol>
              </a:tblGrid>
              <a:tr h="775252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Цель муниципальной программы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Обеспечение необходимых условий для реализации полномочий по обеспечению первичных мер пожарной безопасности на территории сельского поселения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Ульт-Ягун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68745"/>
                  </a:ext>
                </a:extLst>
              </a:tr>
              <a:tr h="12249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Задачи муниципальной программы</a:t>
                      </a:r>
                    </a:p>
                    <a:p>
                      <a:endParaRPr lang="ru-RU" sz="1100" i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1. Повышение эффективности проводимой с населением противопожарной пропаганды.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2. Обеспечение мест общего пользования первичными средствами пожаротушения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4411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Целевые показатели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муниципальной программы    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1. Увеличение доли охваченного противопожарной пропагандой населения постоянно проживающего на территории муниципального образования.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2. Доля обеспечения мест общего пользования первичными средствами пожаротушения.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54110"/>
                  </a:ext>
                </a:extLst>
              </a:tr>
              <a:tr h="583990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Срок реализации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Муниципальной программы</a:t>
                      </a:r>
                      <a:endParaRPr lang="ru-RU" sz="1100" b="1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2019-2023 годы</a:t>
                      </a:r>
                      <a:endParaRPr lang="ru-RU" sz="1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20553"/>
                  </a:ext>
                </a:extLst>
              </a:tr>
              <a:tr h="1431235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Ожидаемые результаты 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Муниципальной программы</a:t>
                      </a:r>
                    </a:p>
                    <a:p>
                      <a:endParaRPr lang="ru-RU" sz="1100" i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В результате реализации Программы планируется достичь: 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- увеличение доли охваченного противопожарной пропагандой из числа взрослого населения постоянно проживающего на территории муниципального образования, с 12 % до 13%;</a:t>
                      </a:r>
                    </a:p>
                    <a:p>
                      <a:r>
                        <a:rPr lang="ru-RU" sz="1100" kern="1200" dirty="0">
                          <a:effectLst/>
                        </a:rPr>
                        <a:t>- обеспечение мест общего пользования до 100% наличием первичных средств пожаротушения.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3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1556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14819</TotalTime>
  <Words>871</Words>
  <Application>Microsoft Office PowerPoint</Application>
  <PresentationFormat>Экран (4:3)</PresentationFormat>
  <Paragraphs>206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Century Gothic</vt:lpstr>
      <vt:lpstr>Monotype Corsiva</vt:lpstr>
      <vt:lpstr>Times New Roman</vt:lpstr>
      <vt:lpstr>Trebuchet MS</vt:lpstr>
      <vt:lpstr>Wingdings</vt:lpstr>
      <vt:lpstr>Wingdings 3</vt:lpstr>
      <vt:lpstr>Аспект</vt:lpstr>
      <vt:lpstr>Ретро</vt:lpstr>
      <vt:lpstr>Ион</vt:lpstr>
      <vt:lpstr>1_Аспект</vt:lpstr>
      <vt:lpstr>2_Аспект</vt:lpstr>
      <vt:lpstr>МУНИЦИПАЛЬНЫЕ ПРОГРАММЫ к решению о бюджете  сельского поселения Ульт-Ягун   на 2021 год  и на плановый период  2022 и 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Zam_adm</dc:creator>
  <cp:lastModifiedBy>администрация администрация</cp:lastModifiedBy>
  <cp:revision>905</cp:revision>
  <cp:lastPrinted>2013-09-09T06:26:46Z</cp:lastPrinted>
  <dcterms:created xsi:type="dcterms:W3CDTF">1601-01-01T00:00:00Z</dcterms:created>
  <dcterms:modified xsi:type="dcterms:W3CDTF">2021-06-22T09:41:52Z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